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6"/>
  </p:notesMasterIdLst>
  <p:sldIdLst>
    <p:sldId id="265" r:id="rId3"/>
    <p:sldId id="300" r:id="rId4"/>
    <p:sldId id="294" r:id="rId5"/>
    <p:sldId id="296" r:id="rId6"/>
    <p:sldId id="315" r:id="rId7"/>
    <p:sldId id="313" r:id="rId8"/>
    <p:sldId id="308" r:id="rId9"/>
    <p:sldId id="321" r:id="rId10"/>
    <p:sldId id="317" r:id="rId11"/>
    <p:sldId id="330" r:id="rId12"/>
    <p:sldId id="332" r:id="rId13"/>
    <p:sldId id="336" r:id="rId14"/>
    <p:sldId id="33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42" autoAdjust="0"/>
    <p:restoredTop sz="94717" autoAdjust="0"/>
  </p:normalViewPr>
  <p:slideViewPr>
    <p:cSldViewPr>
      <p:cViewPr varScale="1">
        <p:scale>
          <a:sx n="66" d="100"/>
          <a:sy n="66" d="100"/>
        </p:scale>
        <p:origin x="-37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AC195-676D-4A01-B653-D5CEDA4E9B50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6FC97-1D01-480C-B1F0-92FD76B777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6FC97-1D01-480C-B1F0-92FD76B777AB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6FC97-1D01-480C-B1F0-92FD76B777AB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6FC97-1D01-480C-B1F0-92FD76B777AB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6FC97-1D01-480C-B1F0-92FD76B777AB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6FC97-1D01-480C-B1F0-92FD76B777AB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6FC97-1D01-480C-B1F0-92FD76B777AB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6FC97-1D01-480C-B1F0-92FD76B777AB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6FC97-1D01-480C-B1F0-92FD76B777AB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6FC97-1D01-480C-B1F0-92FD76B777AB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6FC97-1D01-480C-B1F0-92FD76B777AB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08E4-5D7E-4340-9857-C0B99DBED70E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22480-EE3D-4CEE-A4A5-08F1E756D5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08E4-5D7E-4340-9857-C0B99DBED70E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22480-EE3D-4CEE-A4A5-08F1E756D5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08E4-5D7E-4340-9857-C0B99DBED70E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22480-EE3D-4CEE-A4A5-08F1E756D5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08E4-5D7E-4340-9857-C0B99DBED70E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22480-EE3D-4CEE-A4A5-08F1E756D5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08E4-5D7E-4340-9857-C0B99DBED70E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22480-EE3D-4CEE-A4A5-08F1E756D5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08E4-5D7E-4340-9857-C0B99DBED70E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22480-EE3D-4CEE-A4A5-08F1E756D5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08E4-5D7E-4340-9857-C0B99DBED70E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22480-EE3D-4CEE-A4A5-08F1E756D5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08E4-5D7E-4340-9857-C0B99DBED70E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22480-EE3D-4CEE-A4A5-08F1E756D5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08E4-5D7E-4340-9857-C0B99DBED70E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22480-EE3D-4CEE-A4A5-08F1E756D5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08E4-5D7E-4340-9857-C0B99DBED70E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22480-EE3D-4CEE-A4A5-08F1E756D5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08E4-5D7E-4340-9857-C0B99DBED70E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22480-EE3D-4CEE-A4A5-08F1E756D5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A08E4-5D7E-4340-9857-C0B99DBED70E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22480-EE3D-4CEE-A4A5-08F1E756D5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p=13&amp;text=%D0%BA%D0%B0%D1%80%D1%82%D0%B8%D0%BD%D0%BA%D0%B0%20%D0%B2%D0%BE%D0%BB%D0%BA%D0%B0&amp;img_url=img.mota.ru/upload/wallpapers/2009/07/15/11/02/3611/animals_665-1600x1200.jpg&amp;pos=412&amp;rpt=simage" TargetMode="External"/><Relationship Id="rId13" Type="http://schemas.openxmlformats.org/officeDocument/2006/relationships/hyperlink" Target="http://images.yandex.ru/yandsearch?text=%D0%BA%D0%B0%D1%80%D1%82%D0%B8%D0%BD%D0%BA%D0%B0%20%D0%B7%D1%83%D0%B1%D1%80&amp;stype=image&amp;lr=35&amp;noreask=1" TargetMode="External"/><Relationship Id="rId18" Type="http://schemas.openxmlformats.org/officeDocument/2006/relationships/hyperlink" Target="http://images.yandex.ru/yandsearch?text=%D0%B0%D0%BD%D0%B8%D0%BC%D0%B0%D1%86%D0%B8%D1%8F%20%D0%BE%D0%B3%D0%BE%D0%BD%D1%8C&amp;rpt=image" TargetMode="External"/><Relationship Id="rId3" Type="http://schemas.openxmlformats.org/officeDocument/2006/relationships/hyperlink" Target="http://images.yandex.ru/yandsearch?text=%D0%B0%D0%BD%D0%B8%D0%BC%D0%B0%D1%86%D0%B8%D1%8F%20%D0%B6%D0%B8%D0%B2%D0%BE%D1%82%D0%BD%D1%8B%D0%B5%20%D0%BA%D0%B0%D1%80%D1%82%D0%B8%D0%BD%D0%BA%D0%B8" TargetMode="External"/><Relationship Id="rId7" Type="http://schemas.openxmlformats.org/officeDocument/2006/relationships/hyperlink" Target="http://images.yandex.ru/yandsearch?text=%D0%BA%D0%B0%D1%80%D1%82%D0%B8%D0%BD%D0%BA%D0%B0%20%D0%BB%D0%B8%D1%81%D0%B0" TargetMode="External"/><Relationship Id="rId12" Type="http://schemas.openxmlformats.org/officeDocument/2006/relationships/hyperlink" Target="http://images.yandex.ru/yandsearch?p=4&amp;text=%D0%BA%D0%B0%D1%80%D1%82%D0%B8%D0%BD%D0%BA%D0%B8%20%D0%B1%D0%BE%D0%B1%D1%80%D1%8B&amp;img_url=img1.liveinternet.ru/images/foto/b/3/351/2985351/f_18155556.jpg&amp;pos=133&amp;rpt=simage" TargetMode="External"/><Relationship Id="rId17" Type="http://schemas.openxmlformats.org/officeDocument/2006/relationships/hyperlink" Target="http://images.yandex.ru/yandsearch?p=8&amp;text=%D0%BA%D0%B0%D1%80%D1%82%D0%B8%D0%BD%D0%BA%D0%B0%20%D0%BE%D1%81%D0%B5%D0%BD%D0%BD%D0%B8%D0%B9%20%D0%BB%D0%B5%D1%81&amp;img_url=img-fotki.yandex.ru/get/6101/98935166.2a5/0_89c10_d639ed83_XL&amp;pos=240&amp;rpt=simage" TargetMode="External"/><Relationship Id="rId2" Type="http://schemas.openxmlformats.org/officeDocument/2006/relationships/hyperlink" Target="http://images.yandex.ru/" TargetMode="External"/><Relationship Id="rId16" Type="http://schemas.openxmlformats.org/officeDocument/2006/relationships/hyperlink" Target="http://images.yandex.ru/yandsearch?text=%D0%BA%D0%B0%D1%80%D1%82%D0%B8%D0%BD%D0%BA%D0%B0%20%D0%B2%D1%8B%D1%85%D1%83%D1%85%D0%BE%D0%BB%D1%8C&amp;noreask=1&amp;rpt=image&amp;lr=35" TargetMode="External"/><Relationship Id="rId20" Type="http://schemas.openxmlformats.org/officeDocument/2006/relationships/hyperlink" Target="http://images.yandex.ru/yandsearch?text=%D0%B0%D0%BD%D0%B8%D0%BC%D0%B0%D1%86%D0%B8%D1%8F%20%D0%BA%D0%B0%D1%80%D1%82%D0%B8%D0%BD%D0%BA%D0%B0%20%D0%B1%D0%B0%D0%B1%D0%BE%D1%87%D0%BA%D0%B0&amp;noreask=1&amp;rpt=image&amp;lr=35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images.yandex.ru/yandsearch?text=%D0%BA%D0%B0%D1%80%D1%82%D0%B8%D0%BD%D0%BA%D0%B0%20%D0%BA%D0%BE%D1%81%D1%83%D0%BB%D1%8F" TargetMode="External"/><Relationship Id="rId11" Type="http://schemas.openxmlformats.org/officeDocument/2006/relationships/hyperlink" Target="http://images.yandex.ru/yandsearch?p=14&amp;text=%D0%BA%D0%B0%D1%80%D1%82%D0%B8%D0%BD%D0%BA%D0%B8%20%D1%81%D0%BE%D0%B1%D0%BE%D0%BB%D1%8C&amp;img_url=shagkprekrasnomu.ru/wp-content/uploads/2012/01/sobol-277x300.jpg&amp;pos=440&amp;rpt=simage" TargetMode="External"/><Relationship Id="rId5" Type="http://schemas.openxmlformats.org/officeDocument/2006/relationships/hyperlink" Target="http://images.yandex.ru/yandsearch?text=%D0%BA%D0%B0%D1%80%D1%82%D0%B8%D0%BD%D0%BA%D0%B0%20%D0%BB%D0%BE%D1%81%D1%8C&amp;stype=image&amp;lr=35&amp;noreask=1" TargetMode="External"/><Relationship Id="rId15" Type="http://schemas.openxmlformats.org/officeDocument/2006/relationships/hyperlink" Target="http://images.yandex.ru/yandsearch?text=%D0%BA%D0%B0%D1%80%D1%82%D0%B8%D0%BD%D0%BA%D0%B8%20%D0%BC%D0%B5%D0%B4%D0%B2%D0%B5%D0%B4%D1%8C" TargetMode="External"/><Relationship Id="rId10" Type="http://schemas.openxmlformats.org/officeDocument/2006/relationships/hyperlink" Target="http://images.yandex.ru/yandsearch?p=8&amp;text=%D0%BA%D0%B0%D1%80%D1%82%D0%B8%D0%BD%D0%BA%D0%B8%20%D0%B1%D0%B5%D0%BB%D0%BA%D0%B0&amp;img_url=www.x-top.org/prikol/images/2007/12/12/475ff774c8954.jpg&amp;pos=252&amp;rpt=simage" TargetMode="External"/><Relationship Id="rId19" Type="http://schemas.openxmlformats.org/officeDocument/2006/relationships/hyperlink" Target="http://present.griban.ru/file/1511-shablon-lavgustr.html" TargetMode="External"/><Relationship Id="rId4" Type="http://schemas.openxmlformats.org/officeDocument/2006/relationships/hyperlink" Target="http://images.yandex.ru/yandsearch?text=%D0%BA%D0%B0%D1%80%D1%82%D0%B8%D0%BD%D0%BA%D0%B0%20%D0%BE%D0%BB%D0%B5%D0%BD%D1%8C" TargetMode="External"/><Relationship Id="rId9" Type="http://schemas.openxmlformats.org/officeDocument/2006/relationships/hyperlink" Target="http://images.yandex.ru/yandsearch?text=%D0%BA%D0%B0%D1%80%D1%82%D0%B8%D0%BD%D0%BA%D0%B0%20%D1%80%D1%8B%D1%81%D1%8C" TargetMode="External"/><Relationship Id="rId14" Type="http://schemas.openxmlformats.org/officeDocument/2006/relationships/hyperlink" Target="http://images.yandex.ru/yandsearch?text=&#1082;&#1072;&#1088;&#1090;&#1080;&#1085;&#1082;&#1080;%20&#1043;&#1054;&#1056;&#1053;&#1054;&#1057;&#1058;&#1040;&#1049;&amp;noreask=1&amp;img_url=www.pgbooks.ru/upload/blog/2fc/2fc4b33a7fd2631ddbd35b2aa54a774b.jpg&amp;pos=6&amp;rpt=simage&amp;lr=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5" descr="K:\анимац.картинки\животные\fuchs-0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4653136"/>
            <a:ext cx="1200150" cy="1657350"/>
          </a:xfrm>
          <a:prstGeom prst="rect">
            <a:avLst/>
          </a:prstGeom>
          <a:noFill/>
        </p:spPr>
      </p:pic>
      <p:pic>
        <p:nvPicPr>
          <p:cNvPr id="16386" name="Picture 2" descr="http://www.best-animation.ru/lanim/ocen/ocen_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6394" name="Picture 10" descr="K:\анимац.картинки\животные\3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88640"/>
            <a:ext cx="1962150" cy="147637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2051720" y="260648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Кроссворд  с  использованием  клавиатуры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35696" y="1484784"/>
            <a:ext cx="6336704" cy="20110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Животный мир лесной зоны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55976" y="4725144"/>
            <a:ext cx="4608511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Макарова Татьяна Николаевна</a:t>
            </a:r>
          </a:p>
          <a:p>
            <a:pPr algn="ctr"/>
            <a:r>
              <a:rPr lang="ru-RU" sz="24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учитель географии</a:t>
            </a:r>
          </a:p>
          <a:p>
            <a:pPr algn="ctr"/>
            <a:r>
              <a:rPr lang="ru-RU" sz="24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ГКОУ  школа-интернат</a:t>
            </a:r>
          </a:p>
          <a:p>
            <a:pPr algn="ctr"/>
            <a:r>
              <a:rPr lang="ru-RU" sz="24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станицы Староминской</a:t>
            </a:r>
          </a:p>
          <a:p>
            <a:pPr algn="ctr"/>
            <a:r>
              <a:rPr lang="ru-RU" sz="24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Краснодарского края</a:t>
            </a:r>
            <a:endParaRPr lang="ru-RU" sz="24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504056" cy="360040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" action="ppaction://hlinkshowjump?jump=nextslide"/>
              </a:rPr>
              <a:t>Далее</a:t>
            </a:r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6" descr="http://img-fotki.yandex.ru/get/6210/66696333.5/0_778c2_ff10a571_X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-1" y="1"/>
          <a:ext cx="8423923" cy="5137961"/>
        </p:xfrm>
        <a:graphic>
          <a:graphicData uri="http://schemas.openxmlformats.org/drawingml/2006/table">
            <a:tbl>
              <a:tblPr/>
              <a:tblGrid>
                <a:gridCol w="364664"/>
                <a:gridCol w="432734"/>
                <a:gridCol w="465002"/>
                <a:gridCol w="444387"/>
                <a:gridCol w="446936"/>
                <a:gridCol w="422105"/>
                <a:gridCol w="437626"/>
                <a:gridCol w="397275"/>
                <a:gridCol w="437626"/>
                <a:gridCol w="434521"/>
                <a:gridCol w="471763"/>
                <a:gridCol w="423594"/>
                <a:gridCol w="523039"/>
                <a:gridCol w="437626"/>
                <a:gridCol w="446936"/>
                <a:gridCol w="434521"/>
                <a:gridCol w="459350"/>
                <a:gridCol w="419340"/>
                <a:gridCol w="484959"/>
                <a:gridCol w="39919"/>
              </a:tblGrid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63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405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/>
                    </a:p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988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65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3996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07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790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99592" y="1196752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03648" y="2420888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1484784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429000"/>
            <a:ext cx="39553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63688" y="2132856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27784" y="0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355976" y="1484784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9592" y="2060848"/>
            <a:ext cx="288032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91880" y="1844824"/>
            <a:ext cx="288032" cy="2160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52120" y="620688"/>
            <a:ext cx="50405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3316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6916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9716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2515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Й</a:t>
            </a:r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0517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74" name="Прямоугольник 73"/>
          <p:cNvSpPr/>
          <p:nvPr/>
        </p:nvSpPr>
        <p:spPr>
          <a:xfrm>
            <a:off x="24117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27718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31318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Щ</a:t>
            </a:r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34918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</a:t>
            </a:r>
            <a:endParaRPr lang="ru-RU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38519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</a:t>
            </a:r>
            <a:endParaRPr lang="ru-RU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42119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Ъ</a:t>
            </a:r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3955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</a:t>
            </a:r>
            <a:endParaRPr lang="ru-RU" dirty="0"/>
          </a:p>
        </p:txBody>
      </p:sp>
      <p:sp>
        <p:nvSpPr>
          <p:cNvPr id="93" name="Прямоугольник 92"/>
          <p:cNvSpPr/>
          <p:nvPr/>
        </p:nvSpPr>
        <p:spPr>
          <a:xfrm>
            <a:off x="7555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Ы</a:t>
            </a:r>
            <a:endParaRPr lang="ru-RU" dirty="0"/>
          </a:p>
        </p:txBody>
      </p:sp>
      <p:sp>
        <p:nvSpPr>
          <p:cNvPr id="94" name="Прямоугольник 93"/>
          <p:cNvSpPr/>
          <p:nvPr/>
        </p:nvSpPr>
        <p:spPr>
          <a:xfrm>
            <a:off x="11156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95" name="Прямоугольник 94"/>
          <p:cNvSpPr/>
          <p:nvPr/>
        </p:nvSpPr>
        <p:spPr>
          <a:xfrm>
            <a:off x="14756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18356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1957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25557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9158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32758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36358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39959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</a:t>
            </a:r>
            <a:endParaRPr lang="ru-RU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5395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8995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12596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16196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19797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3397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6997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30598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34198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Ю</a:t>
            </a:r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37799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Ё</a:t>
            </a:r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6115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1691680" y="2204864"/>
            <a:ext cx="360040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95736" y="227687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62778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59832" y="234888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4198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851920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355976" y="2348880"/>
            <a:ext cx="360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8802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2200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724128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843808" y="0"/>
            <a:ext cx="3240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Животные, которые питаются растительной пищей :  травой, побегами, орехами, грибами, ягодами. 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" name="Picture 17" descr="K:\анимац.картинки\животные\hase-2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4005064"/>
            <a:ext cx="2592288" cy="1512168"/>
          </a:xfrm>
          <a:prstGeom prst="rect">
            <a:avLst/>
          </a:prstGeom>
          <a:noFill/>
        </p:spPr>
      </p:pic>
      <p:pic>
        <p:nvPicPr>
          <p:cNvPr id="63" name="Picture 8" descr="http://www.plants-and-animals.ru/images/articles/piatn_olen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1988840"/>
            <a:ext cx="2987824" cy="2420888"/>
          </a:xfrm>
          <a:prstGeom prst="rect">
            <a:avLst/>
          </a:prstGeom>
          <a:noFill/>
        </p:spPr>
      </p:pic>
      <p:pic>
        <p:nvPicPr>
          <p:cNvPr id="2050" name="Picture 2" descr="http://im6-tub-ru.yandex.net/i?id=127825432-11-72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0"/>
            <a:ext cx="2987824" cy="2060848"/>
          </a:xfrm>
          <a:prstGeom prst="rect">
            <a:avLst/>
          </a:prstGeom>
          <a:noFill/>
        </p:spPr>
      </p:pic>
      <p:pic>
        <p:nvPicPr>
          <p:cNvPr id="2052" name="Picture 4" descr="http://im7-tub-ru.yandex.net/i?id=403672489-14-72&amp;n=2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4293096"/>
            <a:ext cx="2987824" cy="2564904"/>
          </a:xfrm>
          <a:prstGeom prst="rect">
            <a:avLst/>
          </a:prstGeom>
          <a:noFill/>
        </p:spPr>
      </p:pic>
      <p:sp>
        <p:nvSpPr>
          <p:cNvPr id="66" name="TextBox 65"/>
          <p:cNvSpPr txBox="1"/>
          <p:nvPr/>
        </p:nvSpPr>
        <p:spPr>
          <a:xfrm>
            <a:off x="7884368" y="1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лось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732240" y="3789041"/>
            <a:ext cx="148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олени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596336" y="5805265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косуля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347864" y="5013176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зайцы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347864" y="4046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1" name="Скругленная прямоугольная выноска 90"/>
          <p:cNvSpPr/>
          <p:nvPr/>
        </p:nvSpPr>
        <p:spPr>
          <a:xfrm>
            <a:off x="3059832" y="3429000"/>
            <a:ext cx="2808312" cy="1368152"/>
          </a:xfrm>
          <a:prstGeom prst="wedgeRoundRectCallout">
            <a:avLst>
              <a:gd name="adj1" fmla="val -116708"/>
              <a:gd name="adj2" fmla="val 106571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Скругленная прямоугольная выноска 118"/>
          <p:cNvSpPr/>
          <p:nvPr/>
        </p:nvSpPr>
        <p:spPr>
          <a:xfrm>
            <a:off x="3059832" y="0"/>
            <a:ext cx="2808312" cy="1196752"/>
          </a:xfrm>
          <a:prstGeom prst="wedgeRoundRectCallout">
            <a:avLst>
              <a:gd name="adj1" fmla="val -101406"/>
              <a:gd name="adj2" fmla="val 157123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Чтобы узнать текст вопроса нажимай на номера вопросов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987824" y="3501008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 вводится при помощи клавиатуры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Управляющая кнопка: далее 81">
            <a:hlinkClick r:id="" action="ppaction://hlinkshowjump?jump=nextslide" highlightClick="1"/>
          </p:cNvPr>
          <p:cNvSpPr/>
          <p:nvPr/>
        </p:nvSpPr>
        <p:spPr>
          <a:xfrm>
            <a:off x="8460432" y="6381328"/>
            <a:ext cx="504056" cy="360040"/>
          </a:xfrm>
          <a:prstGeom prst="actionButtonForwardNext">
            <a:avLst/>
          </a:prstGeom>
          <a:scene3d>
            <a:camera prst="obliqueTop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" action="ppaction://hlinkshowjump?jump=nextslide"/>
              </a:rPr>
              <a:t>Далее</a:t>
            </a:r>
            <a:endParaRPr lang="ru-RU" sz="9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2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03" dur="2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70" grpId="0"/>
      <p:bldP spid="72" grpId="0"/>
      <p:bldP spid="73" grpId="0"/>
      <p:bldP spid="75" grpId="0"/>
      <p:bldP spid="76" grpId="0"/>
      <p:bldP spid="78" grpId="0"/>
      <p:bldP spid="79" grpId="0"/>
      <p:bldP spid="81" grpId="0"/>
      <p:bldP spid="61" grpId="0"/>
      <p:bldP spid="66" grpId="0"/>
      <p:bldP spid="84" grpId="0"/>
      <p:bldP spid="85" grpId="0"/>
      <p:bldP spid="87" grpId="0"/>
      <p:bldP spid="91" grpId="0" animBg="1"/>
      <p:bldP spid="119" grpId="0" animBg="1"/>
      <p:bldP spid="1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6" descr="http://img-fotki.yandex.ru/get/6210/66696333.5/0_778c2_ff10a571_X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1" name="Picture 4" descr="http://im3-tub-ru.yandex.net/i?id=41439285-31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924944"/>
            <a:ext cx="4320480" cy="2664296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-1" y="1"/>
          <a:ext cx="8423923" cy="5085183"/>
        </p:xfrm>
        <a:graphic>
          <a:graphicData uri="http://schemas.openxmlformats.org/drawingml/2006/table">
            <a:tbl>
              <a:tblPr/>
              <a:tblGrid>
                <a:gridCol w="364664"/>
                <a:gridCol w="432734"/>
                <a:gridCol w="465002"/>
                <a:gridCol w="444387"/>
                <a:gridCol w="446936"/>
                <a:gridCol w="422105"/>
                <a:gridCol w="411997"/>
                <a:gridCol w="422904"/>
                <a:gridCol w="437626"/>
                <a:gridCol w="434521"/>
                <a:gridCol w="471763"/>
                <a:gridCol w="423594"/>
                <a:gridCol w="523039"/>
                <a:gridCol w="437626"/>
                <a:gridCol w="446936"/>
                <a:gridCol w="362431"/>
                <a:gridCol w="531440"/>
                <a:gridCol w="419340"/>
                <a:gridCol w="484959"/>
                <a:gridCol w="39919"/>
              </a:tblGrid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63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405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/>
                    </a:p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988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65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3996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07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012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99592" y="1196752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03648" y="2420888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1484784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429000"/>
            <a:ext cx="39553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63688" y="2132856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27784" y="0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355976" y="1484784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9592" y="2060848"/>
            <a:ext cx="288032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91880" y="1844824"/>
            <a:ext cx="288032" cy="2160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52120" y="620688"/>
            <a:ext cx="50405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3316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6916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9716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2515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Й</a:t>
            </a:r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0517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74" name="Прямоугольник 73"/>
          <p:cNvSpPr/>
          <p:nvPr/>
        </p:nvSpPr>
        <p:spPr>
          <a:xfrm>
            <a:off x="24117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27718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31318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Щ</a:t>
            </a:r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34918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</a:t>
            </a:r>
            <a:endParaRPr lang="ru-RU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38519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</a:t>
            </a:r>
            <a:endParaRPr lang="ru-RU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42119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Ъ</a:t>
            </a:r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3955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</a:t>
            </a:r>
            <a:endParaRPr lang="ru-RU" dirty="0"/>
          </a:p>
        </p:txBody>
      </p:sp>
      <p:sp>
        <p:nvSpPr>
          <p:cNvPr id="93" name="Прямоугольник 92"/>
          <p:cNvSpPr/>
          <p:nvPr/>
        </p:nvSpPr>
        <p:spPr>
          <a:xfrm>
            <a:off x="7555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Ы</a:t>
            </a:r>
            <a:endParaRPr lang="ru-RU" dirty="0"/>
          </a:p>
        </p:txBody>
      </p:sp>
      <p:sp>
        <p:nvSpPr>
          <p:cNvPr id="94" name="Прямоугольник 93"/>
          <p:cNvSpPr/>
          <p:nvPr/>
        </p:nvSpPr>
        <p:spPr>
          <a:xfrm>
            <a:off x="11156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95" name="Прямоугольник 94"/>
          <p:cNvSpPr/>
          <p:nvPr/>
        </p:nvSpPr>
        <p:spPr>
          <a:xfrm>
            <a:off x="14756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18356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1957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25557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9158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32758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36358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39959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</a:t>
            </a:r>
            <a:endParaRPr lang="ru-RU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5395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8995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12596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16196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19797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3397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6997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30598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34198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Ю</a:t>
            </a:r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37799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Ё</a:t>
            </a:r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6115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1691680" y="2204864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95736" y="227687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62778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59832" y="234888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4198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851920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355976" y="2348880"/>
            <a:ext cx="360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8802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2200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724128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5963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91680" y="112474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123728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27784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059832" y="1124744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41987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851920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300192" y="6381328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084168" y="2132856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РЫСЬ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300192" y="6165304"/>
            <a:ext cx="1211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0" name="Picture 4" descr="http://img.mota.ru/upload/wallpapers/2009/07/15/11/02/3611/animals_665-1600x12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2708920"/>
            <a:ext cx="4752528" cy="4149080"/>
          </a:xfrm>
          <a:prstGeom prst="rect">
            <a:avLst/>
          </a:prstGeom>
          <a:noFill/>
        </p:spPr>
      </p:pic>
      <p:pic>
        <p:nvPicPr>
          <p:cNvPr id="24582" name="Picture 6" descr="http://im7-tub-ru.yandex.net/i?id=161625734-57-72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0"/>
            <a:ext cx="3059832" cy="2708920"/>
          </a:xfrm>
          <a:prstGeom prst="rect">
            <a:avLst/>
          </a:prstGeom>
          <a:noFill/>
        </p:spPr>
      </p:pic>
      <p:sp>
        <p:nvSpPr>
          <p:cNvPr id="115" name="TextBox 114"/>
          <p:cNvSpPr txBox="1"/>
          <p:nvPr/>
        </p:nvSpPr>
        <p:spPr>
          <a:xfrm>
            <a:off x="1331640" y="4869161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ЛИСА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660232" y="6021288"/>
            <a:ext cx="1361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ВОЛК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7092280" y="2060848"/>
            <a:ext cx="1404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РЫСЬ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Облако 87"/>
          <p:cNvSpPr/>
          <p:nvPr/>
        </p:nvSpPr>
        <p:spPr>
          <a:xfrm>
            <a:off x="2987824" y="0"/>
            <a:ext cx="3528392" cy="1196752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Звери, которые питаются животной пищей.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Управляющая кнопка: далее 84">
            <a:hlinkClick r:id="" action="ppaction://hlinkshowjump?jump=nextslide" highlightClick="1"/>
          </p:cNvPr>
          <p:cNvSpPr/>
          <p:nvPr/>
        </p:nvSpPr>
        <p:spPr>
          <a:xfrm>
            <a:off x="8532440" y="6381328"/>
            <a:ext cx="611560" cy="360040"/>
          </a:xfrm>
          <a:prstGeom prst="actionButtonForwardNext">
            <a:avLst/>
          </a:prstGeom>
          <a:scene3d>
            <a:camera prst="obliqueTop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Далее</a:t>
            </a:r>
            <a:endParaRPr lang="ru-RU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57" grpId="0"/>
      <p:bldP spid="59" grpId="0"/>
      <p:bldP spid="60" grpId="0"/>
      <p:bldP spid="61" grpId="0"/>
      <p:bldP spid="62" grpId="0"/>
      <p:bldP spid="63" grpId="0"/>
      <p:bldP spid="66" grpId="0"/>
      <p:bldP spid="87" grpId="0"/>
      <p:bldP spid="115" grpId="0"/>
      <p:bldP spid="116" grpId="0"/>
      <p:bldP spid="117" grpId="0"/>
      <p:bldP spid="8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6" descr="http://img-fotki.yandex.ru/get/6210/66696333.5/0_778c2_ff10a571_X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3" name="Picture 2" descr="http://img1.liveinternet.ru/images/foto/b/3/351/2985351/f_181555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4005064"/>
            <a:ext cx="5292080" cy="2852936"/>
          </a:xfrm>
          <a:prstGeom prst="rect">
            <a:avLst/>
          </a:prstGeom>
          <a:noFill/>
        </p:spPr>
      </p:pic>
      <p:pic>
        <p:nvPicPr>
          <p:cNvPr id="5124" name="Picture 4" descr="http://www.x-top.org/prikol/images/2007/12/12/475ff774c8954.jpg"/>
          <p:cNvPicPr>
            <a:picLocks noChangeAspect="1" noChangeArrowheads="1"/>
          </p:cNvPicPr>
          <p:nvPr/>
        </p:nvPicPr>
        <p:blipFill>
          <a:blip r:embed="rId5" cstate="print"/>
          <a:srcRect b="4878"/>
          <a:stretch>
            <a:fillRect/>
          </a:stretch>
        </p:blipFill>
        <p:spPr bwMode="auto">
          <a:xfrm>
            <a:off x="0" y="1412777"/>
            <a:ext cx="4427984" cy="4032448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-1" y="1"/>
          <a:ext cx="8423923" cy="5098003"/>
        </p:xfrm>
        <a:graphic>
          <a:graphicData uri="http://schemas.openxmlformats.org/drawingml/2006/table">
            <a:tbl>
              <a:tblPr/>
              <a:tblGrid>
                <a:gridCol w="364664"/>
                <a:gridCol w="432734"/>
                <a:gridCol w="465002"/>
                <a:gridCol w="444387"/>
                <a:gridCol w="446936"/>
                <a:gridCol w="422105"/>
                <a:gridCol w="484005"/>
                <a:gridCol w="350896"/>
                <a:gridCol w="437626"/>
                <a:gridCol w="434521"/>
                <a:gridCol w="471763"/>
                <a:gridCol w="423594"/>
                <a:gridCol w="523039"/>
                <a:gridCol w="437626"/>
                <a:gridCol w="446936"/>
                <a:gridCol w="506447"/>
                <a:gridCol w="387424"/>
                <a:gridCol w="419340"/>
                <a:gridCol w="484959"/>
                <a:gridCol w="39919"/>
              </a:tblGrid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478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405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/>
                    </a:p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988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65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3996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1407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07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790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99592" y="1196752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03648" y="2420888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1484784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429000"/>
            <a:ext cx="39553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63688" y="2132856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27784" y="0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355976" y="1484784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9592" y="2060848"/>
            <a:ext cx="288032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91880" y="1844824"/>
            <a:ext cx="288032" cy="2160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52120" y="620688"/>
            <a:ext cx="50405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3316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6916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9716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2515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Й</a:t>
            </a:r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0517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74" name="Прямоугольник 73"/>
          <p:cNvSpPr/>
          <p:nvPr/>
        </p:nvSpPr>
        <p:spPr>
          <a:xfrm>
            <a:off x="24117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27718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31318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Щ</a:t>
            </a:r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34918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</a:t>
            </a:r>
            <a:endParaRPr lang="ru-RU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38519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</a:t>
            </a:r>
            <a:endParaRPr lang="ru-RU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42119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Ъ</a:t>
            </a:r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3955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</a:t>
            </a:r>
            <a:endParaRPr lang="ru-RU" dirty="0"/>
          </a:p>
        </p:txBody>
      </p:sp>
      <p:sp>
        <p:nvSpPr>
          <p:cNvPr id="93" name="Прямоугольник 92"/>
          <p:cNvSpPr/>
          <p:nvPr/>
        </p:nvSpPr>
        <p:spPr>
          <a:xfrm>
            <a:off x="7555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Ы</a:t>
            </a:r>
            <a:endParaRPr lang="ru-RU" dirty="0"/>
          </a:p>
        </p:txBody>
      </p:sp>
      <p:sp>
        <p:nvSpPr>
          <p:cNvPr id="94" name="Прямоугольник 93"/>
          <p:cNvSpPr/>
          <p:nvPr/>
        </p:nvSpPr>
        <p:spPr>
          <a:xfrm>
            <a:off x="11156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95" name="Прямоугольник 94"/>
          <p:cNvSpPr/>
          <p:nvPr/>
        </p:nvSpPr>
        <p:spPr>
          <a:xfrm>
            <a:off x="14756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18356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1957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25557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9158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32758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36358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39959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</a:t>
            </a:r>
            <a:endParaRPr lang="ru-RU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5395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8995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12596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16196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19797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3397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6997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30598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34198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Ю</a:t>
            </a:r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37799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Ё</a:t>
            </a:r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6115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1691680" y="2204864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95736" y="227687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62778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59832" y="234888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4198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851920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355976" y="2348880"/>
            <a:ext cx="360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8802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2200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724128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5963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91680" y="112474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123728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27784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059832" y="1124744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41987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851920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4128" y="1412776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228184" y="1412776"/>
            <a:ext cx="372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588224" y="141277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092280" y="141277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452320" y="141277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956376" y="1412776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8" name="Picture 8" descr="http://i044.radikal.ru/1202/4c/4ebcf629726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1772816"/>
            <a:ext cx="2987824" cy="2232248"/>
          </a:xfrm>
          <a:prstGeom prst="rect">
            <a:avLst/>
          </a:prstGeom>
          <a:noFill/>
        </p:spPr>
      </p:pic>
      <p:sp>
        <p:nvSpPr>
          <p:cNvPr id="120" name="TextBox 119"/>
          <p:cNvSpPr txBox="1"/>
          <p:nvPr/>
        </p:nvSpPr>
        <p:spPr>
          <a:xfrm>
            <a:off x="1259632" y="4365104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БЕЛКА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7380312" y="3501008"/>
            <a:ext cx="176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СОБОЛЬ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4932040" y="5949281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БОБРЫ</a:t>
            </a:r>
            <a:endParaRPr lang="ru-RU" sz="2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Облако 114"/>
          <p:cNvSpPr/>
          <p:nvPr/>
        </p:nvSpPr>
        <p:spPr>
          <a:xfrm>
            <a:off x="2915816" y="0"/>
            <a:ext cx="5472608" cy="1124744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Звери, которые ценятся за пушистый  и прочный мех.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Управляющая кнопка: далее 115">
            <a:hlinkClick r:id="" action="ppaction://hlinkshowjump?jump=nextslide" highlightClick="1"/>
          </p:cNvPr>
          <p:cNvSpPr/>
          <p:nvPr/>
        </p:nvSpPr>
        <p:spPr>
          <a:xfrm>
            <a:off x="8532440" y="6309320"/>
            <a:ext cx="504056" cy="360040"/>
          </a:xfrm>
          <a:prstGeom prst="actionButtonForwardNext">
            <a:avLst/>
          </a:prstGeom>
          <a:scene3d>
            <a:camera prst="obliqueTop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Далее</a:t>
            </a:r>
            <a:endParaRPr lang="ru-RU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7" grpId="0"/>
      <p:bldP spid="88" grpId="0"/>
      <p:bldP spid="90" grpId="0"/>
      <p:bldP spid="91" grpId="0"/>
      <p:bldP spid="121" grpId="0"/>
      <p:bldP spid="123" grpId="0"/>
      <p:bldP spid="1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6" descr="http://img-fotki.yandex.ru/get/6210/66696333.5/0_778c2_ff10a571_X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</p:spPr>
      </p:pic>
      <p:pic>
        <p:nvPicPr>
          <p:cNvPr id="60418" name="Picture 2" descr="http://im4-tub-ru.yandex.net/i?id=385302191-13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708920"/>
            <a:ext cx="5724128" cy="414908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-1" y="1"/>
          <a:ext cx="8423923" cy="5157191"/>
        </p:xfrm>
        <a:graphic>
          <a:graphicData uri="http://schemas.openxmlformats.org/drawingml/2006/table">
            <a:tbl>
              <a:tblPr/>
              <a:tblGrid>
                <a:gridCol w="364664"/>
                <a:gridCol w="432734"/>
                <a:gridCol w="465002"/>
                <a:gridCol w="444387"/>
                <a:gridCol w="446936"/>
                <a:gridCol w="422105"/>
                <a:gridCol w="437626"/>
                <a:gridCol w="397275"/>
                <a:gridCol w="437626"/>
                <a:gridCol w="434521"/>
                <a:gridCol w="433141"/>
                <a:gridCol w="462216"/>
                <a:gridCol w="523039"/>
                <a:gridCol w="437626"/>
                <a:gridCol w="446936"/>
                <a:gridCol w="434521"/>
                <a:gridCol w="459350"/>
                <a:gridCol w="419340"/>
                <a:gridCol w="484959"/>
                <a:gridCol w="39919"/>
              </a:tblGrid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63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405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/>
                    </a:p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988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65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3996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07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18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99592" y="1196752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03648" y="2420888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1484784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429000"/>
            <a:ext cx="39553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63688" y="2132856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27784" y="0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355976" y="1484784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9592" y="2060848"/>
            <a:ext cx="288032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91880" y="1844824"/>
            <a:ext cx="288032" cy="2160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52120" y="620688"/>
            <a:ext cx="50405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3316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6916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9716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2515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Й</a:t>
            </a:r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0517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74" name="Прямоугольник 73"/>
          <p:cNvSpPr/>
          <p:nvPr/>
        </p:nvSpPr>
        <p:spPr>
          <a:xfrm>
            <a:off x="24117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27718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31318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Щ</a:t>
            </a:r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34918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</a:t>
            </a:r>
            <a:endParaRPr lang="ru-RU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38519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</a:t>
            </a:r>
            <a:endParaRPr lang="ru-RU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42119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Ъ</a:t>
            </a:r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3955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</a:t>
            </a:r>
            <a:endParaRPr lang="ru-RU" dirty="0"/>
          </a:p>
        </p:txBody>
      </p:sp>
      <p:sp>
        <p:nvSpPr>
          <p:cNvPr id="93" name="Прямоугольник 92"/>
          <p:cNvSpPr/>
          <p:nvPr/>
        </p:nvSpPr>
        <p:spPr>
          <a:xfrm>
            <a:off x="7555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Ы</a:t>
            </a:r>
            <a:endParaRPr lang="ru-RU" dirty="0"/>
          </a:p>
        </p:txBody>
      </p:sp>
      <p:sp>
        <p:nvSpPr>
          <p:cNvPr id="94" name="Прямоугольник 93"/>
          <p:cNvSpPr/>
          <p:nvPr/>
        </p:nvSpPr>
        <p:spPr>
          <a:xfrm>
            <a:off x="11156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95" name="Прямоугольник 94"/>
          <p:cNvSpPr/>
          <p:nvPr/>
        </p:nvSpPr>
        <p:spPr>
          <a:xfrm>
            <a:off x="14756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18356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1957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25557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9158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32758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36358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39959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</a:t>
            </a:r>
            <a:endParaRPr lang="ru-RU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5395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8995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12596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16196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19797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3397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6997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30598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34198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Ю</a:t>
            </a:r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37799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Ё</a:t>
            </a:r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6115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1691680" y="2204864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95736" y="227687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62778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59832" y="234888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4198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851920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355976" y="2348880"/>
            <a:ext cx="360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8802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2200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724128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5963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91680" y="112474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123728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27784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059832" y="1124744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41987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851920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4128" y="1412776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228184" y="1412776"/>
            <a:ext cx="372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588224" y="141277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092280" y="141277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452320" y="141277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956376" y="1412776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444208" y="332656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95536" y="3356992"/>
            <a:ext cx="391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27584" y="335699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331640" y="3356992"/>
            <a:ext cx="426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763688" y="3356992"/>
            <a:ext cx="41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Облако 114"/>
          <p:cNvSpPr/>
          <p:nvPr/>
        </p:nvSpPr>
        <p:spPr>
          <a:xfrm>
            <a:off x="2987484" y="0"/>
            <a:ext cx="5112907" cy="908719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Самое крупное животное лесной зоны в России.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Управляющая кнопка: далее 118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04056" cy="432048"/>
          </a:xfrm>
          <a:prstGeom prst="actionButtonForwardNext">
            <a:avLst/>
          </a:prstGeom>
          <a:scene3d>
            <a:camera prst="obliqueTop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Далее</a:t>
            </a:r>
            <a:endParaRPr lang="ru-RU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82" grpId="0"/>
      <p:bldP spid="103" grpId="0"/>
      <p:bldP spid="116" grpId="0"/>
      <p:bldP spid="118" grpId="0"/>
      <p:bldP spid="1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6" descr="http://img-fotki.yandex.ru/get/6210/66696333.5/0_778c2_ff10a571_X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605464"/>
          </a:xfrm>
          <a:prstGeom prst="rect">
            <a:avLst/>
          </a:prstGeom>
          <a:noFill/>
        </p:spPr>
      </p:pic>
      <p:pic>
        <p:nvPicPr>
          <p:cNvPr id="127" name="Picture 2" descr="http://daudia.free.fr/tigregi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2708920"/>
            <a:ext cx="7236296" cy="3861048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-1" y="1"/>
          <a:ext cx="8423923" cy="5301207"/>
        </p:xfrm>
        <a:graphic>
          <a:graphicData uri="http://schemas.openxmlformats.org/drawingml/2006/table">
            <a:tbl>
              <a:tblPr/>
              <a:tblGrid>
                <a:gridCol w="364664"/>
                <a:gridCol w="432734"/>
                <a:gridCol w="465002"/>
                <a:gridCol w="444387"/>
                <a:gridCol w="446936"/>
                <a:gridCol w="422105"/>
                <a:gridCol w="437626"/>
                <a:gridCol w="397275"/>
                <a:gridCol w="437626"/>
                <a:gridCol w="434521"/>
                <a:gridCol w="471763"/>
                <a:gridCol w="423594"/>
                <a:gridCol w="523039"/>
                <a:gridCol w="437626"/>
                <a:gridCol w="446936"/>
                <a:gridCol w="434521"/>
                <a:gridCol w="459350"/>
                <a:gridCol w="419340"/>
                <a:gridCol w="484959"/>
                <a:gridCol w="39919"/>
              </a:tblGrid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63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405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/>
                    </a:p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988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65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3996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07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2036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99592" y="1196752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03648" y="2420888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1484784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429000"/>
            <a:ext cx="39553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63688" y="1988840"/>
            <a:ext cx="288032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27784" y="0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355976" y="1484784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9592" y="1916832"/>
            <a:ext cx="288032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91880" y="1844824"/>
            <a:ext cx="288032" cy="2160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52120" y="620688"/>
            <a:ext cx="50405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3316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6916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9716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2515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Й</a:t>
            </a:r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0517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74" name="Прямоугольник 73"/>
          <p:cNvSpPr/>
          <p:nvPr/>
        </p:nvSpPr>
        <p:spPr>
          <a:xfrm>
            <a:off x="24117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27718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31318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Щ</a:t>
            </a:r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34918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</a:t>
            </a:r>
            <a:endParaRPr lang="ru-RU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38519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</a:t>
            </a:r>
            <a:endParaRPr lang="ru-RU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42119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Ъ</a:t>
            </a:r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3955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</a:t>
            </a:r>
            <a:endParaRPr lang="ru-RU" dirty="0"/>
          </a:p>
        </p:txBody>
      </p:sp>
      <p:sp>
        <p:nvSpPr>
          <p:cNvPr id="93" name="Прямоугольник 92"/>
          <p:cNvSpPr/>
          <p:nvPr/>
        </p:nvSpPr>
        <p:spPr>
          <a:xfrm>
            <a:off x="7555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Ы</a:t>
            </a:r>
            <a:endParaRPr lang="ru-RU" dirty="0"/>
          </a:p>
        </p:txBody>
      </p:sp>
      <p:sp>
        <p:nvSpPr>
          <p:cNvPr id="94" name="Прямоугольник 93"/>
          <p:cNvSpPr/>
          <p:nvPr/>
        </p:nvSpPr>
        <p:spPr>
          <a:xfrm>
            <a:off x="11156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95" name="Прямоугольник 94"/>
          <p:cNvSpPr/>
          <p:nvPr/>
        </p:nvSpPr>
        <p:spPr>
          <a:xfrm>
            <a:off x="14756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18356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1957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25557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9158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32758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36358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39959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</a:t>
            </a:r>
            <a:endParaRPr lang="ru-RU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5395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8995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12596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16196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19797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3397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6997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30598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34198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Ю</a:t>
            </a:r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37799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Ё</a:t>
            </a:r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6115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1763688" y="2204865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95736" y="227687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62778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59832" y="234888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4198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851920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355976" y="2348880"/>
            <a:ext cx="360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8802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2200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724128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5963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91680" y="112474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123728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27784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059832" y="1124744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41987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851920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4128" y="1412776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228184" y="1412776"/>
            <a:ext cx="372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588224" y="141277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092280" y="141277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452320" y="141277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956376" y="1412776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444208" y="332656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95536" y="3356992"/>
            <a:ext cx="391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27584" y="335699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331640" y="3356992"/>
            <a:ext cx="426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763688" y="3356992"/>
            <a:ext cx="41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763688" y="263691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763688" y="299695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2987824" y="116632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987824" y="764704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660232" y="11967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5" name="TextBox 124"/>
          <p:cNvSpPr txBox="1"/>
          <p:nvPr/>
        </p:nvSpPr>
        <p:spPr>
          <a:xfrm>
            <a:off x="2987824" y="548680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7020272" y="1988840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ТИГР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Облако 114"/>
          <p:cNvSpPr/>
          <p:nvPr/>
        </p:nvSpPr>
        <p:spPr>
          <a:xfrm>
            <a:off x="3059832" y="0"/>
            <a:ext cx="5328592" cy="1196752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Опасный хищник, который живёт в глухих лесах, занесён в Красную книгу.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Управляющая кнопка: далее 125">
            <a:hlinkClick r:id="" action="ppaction://hlinkshowjump?jump=nextslide" highlightClick="1"/>
          </p:cNvPr>
          <p:cNvSpPr/>
          <p:nvPr/>
        </p:nvSpPr>
        <p:spPr>
          <a:xfrm>
            <a:off x="8388424" y="6453336"/>
            <a:ext cx="504056" cy="404664"/>
          </a:xfrm>
          <a:prstGeom prst="actionButtonForwardNext">
            <a:avLst/>
          </a:prstGeom>
          <a:scene3d>
            <a:camera prst="obliqueTop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Далее</a:t>
            </a:r>
            <a:endParaRPr lang="ru-RU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</p:childTnLst>
        </p:cTn>
      </p:par>
    </p:tnLst>
    <p:bldLst>
      <p:bldP spid="119" grpId="0"/>
      <p:bldP spid="120" grpId="0"/>
      <p:bldP spid="122" grpId="0"/>
      <p:bldP spid="123" grpId="0"/>
      <p:bldP spid="125" grpId="0"/>
      <p:bldP spid="129" grpId="0"/>
      <p:bldP spid="1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6" descr="http://img-fotki.yandex.ru/get/6210/66696333.5/0_778c2_ff10a571_X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</p:spPr>
      </p:pic>
      <p:pic>
        <p:nvPicPr>
          <p:cNvPr id="5122" name="Picture 2" descr="http://img.geocaching.com/cache/log/d84dbb13-b50e-4bc2-8743-cb57cb2bf0b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2708920"/>
            <a:ext cx="4499992" cy="414908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-1" y="1"/>
          <a:ext cx="8423923" cy="5301207"/>
        </p:xfrm>
        <a:graphic>
          <a:graphicData uri="http://schemas.openxmlformats.org/drawingml/2006/table">
            <a:tbl>
              <a:tblPr/>
              <a:tblGrid>
                <a:gridCol w="364664"/>
                <a:gridCol w="432734"/>
                <a:gridCol w="465002"/>
                <a:gridCol w="444387"/>
                <a:gridCol w="446936"/>
                <a:gridCol w="422105"/>
                <a:gridCol w="437626"/>
                <a:gridCol w="397275"/>
                <a:gridCol w="437626"/>
                <a:gridCol w="434521"/>
                <a:gridCol w="471763"/>
                <a:gridCol w="423594"/>
                <a:gridCol w="523039"/>
                <a:gridCol w="437626"/>
                <a:gridCol w="446936"/>
                <a:gridCol w="434521"/>
                <a:gridCol w="459350"/>
                <a:gridCol w="419340"/>
                <a:gridCol w="484959"/>
                <a:gridCol w="39919"/>
              </a:tblGrid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63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405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/>
                    </a:p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988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65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3996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1407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07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0838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99592" y="1196752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03648" y="2420888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1484784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429000"/>
            <a:ext cx="39553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63688" y="2132856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27784" y="0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355976" y="1484784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9592" y="2060848"/>
            <a:ext cx="288032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91880" y="1844824"/>
            <a:ext cx="288032" cy="2160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52120" y="620688"/>
            <a:ext cx="50405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3316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6916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9716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2515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Й</a:t>
            </a:r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0517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74" name="Прямоугольник 73"/>
          <p:cNvSpPr/>
          <p:nvPr/>
        </p:nvSpPr>
        <p:spPr>
          <a:xfrm>
            <a:off x="24117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27718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31318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Щ</a:t>
            </a:r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34918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</a:t>
            </a:r>
            <a:endParaRPr lang="ru-RU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38519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</a:t>
            </a:r>
            <a:endParaRPr lang="ru-RU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42119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Ъ</a:t>
            </a:r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3955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</a:t>
            </a:r>
            <a:endParaRPr lang="ru-RU" dirty="0"/>
          </a:p>
        </p:txBody>
      </p:sp>
      <p:sp>
        <p:nvSpPr>
          <p:cNvPr id="93" name="Прямоугольник 92"/>
          <p:cNvSpPr/>
          <p:nvPr/>
        </p:nvSpPr>
        <p:spPr>
          <a:xfrm>
            <a:off x="7555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Ы</a:t>
            </a:r>
            <a:endParaRPr lang="ru-RU" dirty="0"/>
          </a:p>
        </p:txBody>
      </p:sp>
      <p:sp>
        <p:nvSpPr>
          <p:cNvPr id="94" name="Прямоугольник 93"/>
          <p:cNvSpPr/>
          <p:nvPr/>
        </p:nvSpPr>
        <p:spPr>
          <a:xfrm>
            <a:off x="11156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95" name="Прямоугольник 94"/>
          <p:cNvSpPr/>
          <p:nvPr/>
        </p:nvSpPr>
        <p:spPr>
          <a:xfrm>
            <a:off x="14756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18356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1957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25557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9158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32758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36358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39959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</a:t>
            </a:r>
            <a:endParaRPr lang="ru-RU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5395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8995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12596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16196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19797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3397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6997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30598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34198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Ю</a:t>
            </a:r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37799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Ё</a:t>
            </a:r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6115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1763688" y="2204864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95736" y="227687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62778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59832" y="234888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4198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851920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355976" y="2348880"/>
            <a:ext cx="360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8802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2200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724128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5963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91680" y="112474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123728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27784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059832" y="1124744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41987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851920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4128" y="1412776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228184" y="1412776"/>
            <a:ext cx="372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588224" y="141277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092280" y="141277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452320" y="141277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956376" y="1412776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444208" y="332656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95536" y="3356992"/>
            <a:ext cx="391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27584" y="335699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331640" y="3356992"/>
            <a:ext cx="426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763688" y="3356992"/>
            <a:ext cx="41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763688" y="2636912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763688" y="299695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627784" y="26064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2627784" y="5486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627784" y="83671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627784" y="141277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627784" y="1700808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2627784" y="198884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627784" y="263691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Й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5076056" y="6309320"/>
            <a:ext cx="72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4" name="Облако 133"/>
          <p:cNvSpPr/>
          <p:nvPr/>
        </p:nvSpPr>
        <p:spPr>
          <a:xfrm>
            <a:off x="2987824" y="116632"/>
            <a:ext cx="5544616" cy="1152128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Маленький,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пушистый зверёк коричневого цвета, а кончик хвоста чёрный.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Управляющая кнопка: далее 114">
            <a:hlinkClick r:id="" action="ppaction://hlinkshowjump?jump=nextslide" highlightClick="1"/>
          </p:cNvPr>
          <p:cNvSpPr/>
          <p:nvPr/>
        </p:nvSpPr>
        <p:spPr>
          <a:xfrm>
            <a:off x="8388424" y="6237312"/>
            <a:ext cx="504056" cy="432048"/>
          </a:xfrm>
          <a:prstGeom prst="actionButtonForwardNext">
            <a:avLst/>
          </a:prstGeom>
          <a:scene3d>
            <a:camera prst="obliqueTop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Далее</a:t>
            </a:r>
            <a:endParaRPr lang="ru-RU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6" descr="http://img-fotki.yandex.ru/get/6210/66696333.5/0_778c2_ff10a571_X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42" name="Picture 2" descr="http://im6-tub-ru.yandex.net/i?id=364339645-60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2708920"/>
            <a:ext cx="6948264" cy="414908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-1" y="1"/>
          <a:ext cx="8423923" cy="5160397"/>
        </p:xfrm>
        <a:graphic>
          <a:graphicData uri="http://schemas.openxmlformats.org/drawingml/2006/table">
            <a:tbl>
              <a:tblPr/>
              <a:tblGrid>
                <a:gridCol w="364664"/>
                <a:gridCol w="432734"/>
                <a:gridCol w="465002"/>
                <a:gridCol w="444387"/>
                <a:gridCol w="446936"/>
                <a:gridCol w="422105"/>
                <a:gridCol w="437626"/>
                <a:gridCol w="397275"/>
                <a:gridCol w="437626"/>
                <a:gridCol w="434521"/>
                <a:gridCol w="471763"/>
                <a:gridCol w="423594"/>
                <a:gridCol w="523039"/>
                <a:gridCol w="437626"/>
                <a:gridCol w="446936"/>
                <a:gridCol w="434521"/>
                <a:gridCol w="459350"/>
                <a:gridCol w="419340"/>
                <a:gridCol w="484959"/>
                <a:gridCol w="39919"/>
              </a:tblGrid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63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405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/>
                    </a:p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988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65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3996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3415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07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8020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99592" y="1196752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03648" y="2420888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1484784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429000"/>
            <a:ext cx="39553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63688" y="1988840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27784" y="0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355976" y="1340768"/>
            <a:ext cx="360040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9592" y="1916832"/>
            <a:ext cx="288032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91880" y="1844824"/>
            <a:ext cx="288032" cy="2160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52120" y="620688"/>
            <a:ext cx="50405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3316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6916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9716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2515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Й</a:t>
            </a:r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0517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74" name="Прямоугольник 73"/>
          <p:cNvSpPr/>
          <p:nvPr/>
        </p:nvSpPr>
        <p:spPr>
          <a:xfrm>
            <a:off x="24117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27718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31318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Щ</a:t>
            </a:r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34918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</a:t>
            </a:r>
            <a:endParaRPr lang="ru-RU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38519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</a:t>
            </a:r>
            <a:endParaRPr lang="ru-RU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42119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Ъ</a:t>
            </a:r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3955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</a:t>
            </a:r>
            <a:endParaRPr lang="ru-RU" dirty="0"/>
          </a:p>
        </p:txBody>
      </p:sp>
      <p:sp>
        <p:nvSpPr>
          <p:cNvPr id="93" name="Прямоугольник 92"/>
          <p:cNvSpPr/>
          <p:nvPr/>
        </p:nvSpPr>
        <p:spPr>
          <a:xfrm>
            <a:off x="7555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Ы</a:t>
            </a:r>
            <a:endParaRPr lang="ru-RU" dirty="0"/>
          </a:p>
        </p:txBody>
      </p:sp>
      <p:sp>
        <p:nvSpPr>
          <p:cNvPr id="94" name="Прямоугольник 93"/>
          <p:cNvSpPr/>
          <p:nvPr/>
        </p:nvSpPr>
        <p:spPr>
          <a:xfrm>
            <a:off x="11156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95" name="Прямоугольник 94"/>
          <p:cNvSpPr/>
          <p:nvPr/>
        </p:nvSpPr>
        <p:spPr>
          <a:xfrm>
            <a:off x="14756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18356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1957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25557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9158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32758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36358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39959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</a:t>
            </a:r>
            <a:endParaRPr lang="ru-RU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5395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8995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12596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16196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19797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3397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6997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30598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34198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Ю</a:t>
            </a:r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37799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Ё</a:t>
            </a:r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6115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1763688" y="2204865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95736" y="227687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62778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59832" y="234888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4198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851920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355976" y="2348880"/>
            <a:ext cx="360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8802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2200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724128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5963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91680" y="112474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123728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27784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059832" y="1124744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41987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851920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4128" y="1412776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228184" y="1412776"/>
            <a:ext cx="372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588224" y="141277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092280" y="141277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452320" y="141277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956376" y="1412776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444208" y="332656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95536" y="3356992"/>
            <a:ext cx="391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27584" y="335699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331640" y="3356992"/>
            <a:ext cx="426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763688" y="3356992"/>
            <a:ext cx="41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763688" y="2636912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763688" y="299695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627784" y="26064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2627784" y="5486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627784" y="83671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627784" y="141277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627784" y="1700808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2627784" y="198884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627784" y="263691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Й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5076056" y="6309320"/>
            <a:ext cx="72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2" name="TextBox 131"/>
          <p:cNvSpPr txBox="1"/>
          <p:nvPr/>
        </p:nvSpPr>
        <p:spPr>
          <a:xfrm>
            <a:off x="4355976" y="198884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4355976" y="170080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4355976" y="2636912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4355976" y="299695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4355976" y="328498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4355976" y="3645024"/>
            <a:ext cx="49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6156176" y="1844824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0" name="Облако 139"/>
          <p:cNvSpPr/>
          <p:nvPr/>
        </p:nvSpPr>
        <p:spPr>
          <a:xfrm>
            <a:off x="2915816" y="0"/>
            <a:ext cx="5904656" cy="1340768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Коричневый, лохматый и с виду неуклюж. Хотя подвижен, ловок. Быстро бегает, влезает на деревья и даже плавает.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Управляющая кнопка: далее 114">
            <a:hlinkClick r:id="" action="ppaction://hlinkshowjump?jump=nextslide" highlightClick="1"/>
          </p:cNvPr>
          <p:cNvSpPr/>
          <p:nvPr/>
        </p:nvSpPr>
        <p:spPr>
          <a:xfrm>
            <a:off x="8388424" y="6165304"/>
            <a:ext cx="504056" cy="432048"/>
          </a:xfrm>
          <a:prstGeom prst="actionButtonForwardNext">
            <a:avLst/>
          </a:prstGeom>
          <a:scene3d>
            <a:camera prst="obliqueTop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Далее</a:t>
            </a:r>
            <a:endParaRPr lang="ru-RU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32" grpId="0"/>
      <p:bldP spid="133" grpId="0"/>
      <p:bldP spid="134" grpId="0"/>
      <p:bldP spid="135" grpId="0"/>
      <p:bldP spid="136" grpId="0"/>
      <p:bldP spid="137" grpId="0"/>
      <p:bldP spid="1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6" descr="http://img-fotki.yandex.ru/get/6210/66696333.5/0_778c2_ff10a571_X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51" name="Picture 4" descr="http://f.mypage.ru/6c1b0657aee2536eb496f68a382a003f_3cff3b7ccf9b002ec2bcfdd1d76b3c6c.jpg"/>
          <p:cNvPicPr>
            <a:picLocks noChangeAspect="1" noChangeArrowheads="1"/>
          </p:cNvPicPr>
          <p:nvPr/>
        </p:nvPicPr>
        <p:blipFill>
          <a:blip r:embed="rId4" cstate="print"/>
          <a:srcRect b="5501"/>
          <a:stretch>
            <a:fillRect/>
          </a:stretch>
        </p:blipFill>
        <p:spPr bwMode="auto">
          <a:xfrm>
            <a:off x="4283967" y="1772816"/>
            <a:ext cx="4860033" cy="4536504"/>
          </a:xfrm>
          <a:prstGeom prst="rect">
            <a:avLst/>
          </a:prstGeom>
          <a:noFill/>
        </p:spPr>
      </p:pic>
      <p:pic>
        <p:nvPicPr>
          <p:cNvPr id="150" name="Picture 2" descr="http://im7-tub-ru.yandex.net/i?id=159132709-35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08920"/>
            <a:ext cx="4860032" cy="3456384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-1" y="1"/>
          <a:ext cx="8423923" cy="5085183"/>
        </p:xfrm>
        <a:graphic>
          <a:graphicData uri="http://schemas.openxmlformats.org/drawingml/2006/table">
            <a:tbl>
              <a:tblPr/>
              <a:tblGrid>
                <a:gridCol w="364664"/>
                <a:gridCol w="432734"/>
                <a:gridCol w="465002"/>
                <a:gridCol w="444387"/>
                <a:gridCol w="446936"/>
                <a:gridCol w="422105"/>
                <a:gridCol w="437626"/>
                <a:gridCol w="397275"/>
                <a:gridCol w="437626"/>
                <a:gridCol w="434521"/>
                <a:gridCol w="471763"/>
                <a:gridCol w="423594"/>
                <a:gridCol w="523039"/>
                <a:gridCol w="437626"/>
                <a:gridCol w="446936"/>
                <a:gridCol w="434521"/>
                <a:gridCol w="459350"/>
                <a:gridCol w="419340"/>
                <a:gridCol w="484959"/>
                <a:gridCol w="39919"/>
              </a:tblGrid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63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405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/>
                    </a:p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988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65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3996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07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012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99592" y="1196752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03648" y="2420888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1484784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429000"/>
            <a:ext cx="39553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63688" y="1988840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27784" y="0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355976" y="1340768"/>
            <a:ext cx="360040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9592" y="1916832"/>
            <a:ext cx="288032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91880" y="1844824"/>
            <a:ext cx="288032" cy="2160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52120" y="620688"/>
            <a:ext cx="50405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3316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6916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9716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2515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Й</a:t>
            </a:r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0517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74" name="Прямоугольник 73"/>
          <p:cNvSpPr/>
          <p:nvPr/>
        </p:nvSpPr>
        <p:spPr>
          <a:xfrm>
            <a:off x="24117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27718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31318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Щ</a:t>
            </a:r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34918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</a:t>
            </a:r>
            <a:endParaRPr lang="ru-RU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38519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</a:t>
            </a:r>
            <a:endParaRPr lang="ru-RU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42119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Ъ</a:t>
            </a:r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3955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</a:t>
            </a:r>
            <a:endParaRPr lang="ru-RU" dirty="0"/>
          </a:p>
        </p:txBody>
      </p:sp>
      <p:sp>
        <p:nvSpPr>
          <p:cNvPr id="93" name="Прямоугольник 92"/>
          <p:cNvSpPr/>
          <p:nvPr/>
        </p:nvSpPr>
        <p:spPr>
          <a:xfrm>
            <a:off x="7555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Ы</a:t>
            </a:r>
            <a:endParaRPr lang="ru-RU" dirty="0"/>
          </a:p>
        </p:txBody>
      </p:sp>
      <p:sp>
        <p:nvSpPr>
          <p:cNvPr id="94" name="Прямоугольник 93"/>
          <p:cNvSpPr/>
          <p:nvPr/>
        </p:nvSpPr>
        <p:spPr>
          <a:xfrm>
            <a:off x="11156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95" name="Прямоугольник 94"/>
          <p:cNvSpPr/>
          <p:nvPr/>
        </p:nvSpPr>
        <p:spPr>
          <a:xfrm>
            <a:off x="14756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18356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1957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25557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9158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32758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36358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39959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</a:t>
            </a:r>
            <a:endParaRPr lang="ru-RU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5395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8995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12596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16196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19797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3397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6997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30598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34198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Ю</a:t>
            </a:r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37799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Ё</a:t>
            </a:r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6115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1763688" y="2204865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95736" y="227687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62778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59832" y="234888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4198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851920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355976" y="2348880"/>
            <a:ext cx="360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8802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2200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724128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5963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91680" y="112474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123728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27784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059832" y="1124744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41987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851920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4128" y="1412776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228184" y="1412776"/>
            <a:ext cx="372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588224" y="141277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092280" y="141277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452320" y="141277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956376" y="1412776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444208" y="332656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95536" y="3356992"/>
            <a:ext cx="391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27584" y="335699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331640" y="3356992"/>
            <a:ext cx="426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763688" y="3356992"/>
            <a:ext cx="41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763688" y="2636912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763688" y="299695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627784" y="26064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2627784" y="5486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627784" y="83671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627784" y="141277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627784" y="1700808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2627784" y="198884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627784" y="263691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Й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5076056" y="6309320"/>
            <a:ext cx="72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2" name="TextBox 131"/>
          <p:cNvSpPr txBox="1"/>
          <p:nvPr/>
        </p:nvSpPr>
        <p:spPr>
          <a:xfrm>
            <a:off x="4355976" y="198884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4355976" y="170080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4355976" y="2636912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4355976" y="299695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4355976" y="328498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4355976" y="3645024"/>
            <a:ext cx="49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827584" y="234888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827584" y="26369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827584" y="299695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827584" y="3645024"/>
            <a:ext cx="514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827584" y="3933056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827584" y="4221088"/>
            <a:ext cx="519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827584" y="450912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9" name="Облако 148"/>
          <p:cNvSpPr/>
          <p:nvPr/>
        </p:nvSpPr>
        <p:spPr>
          <a:xfrm>
            <a:off x="2987824" y="0"/>
            <a:ext cx="6156176" cy="1349298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Редкий небольшой зверёк, живёт вдоль рек Европейской части России. Питается червяками, пиявками, моллюсками.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5364088" y="6237312"/>
            <a:ext cx="2610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ВЫХУХОЛЬ</a:t>
            </a:r>
            <a:endParaRPr lang="ru-RU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Управляющая кнопка: далее 114">
            <a:hlinkClick r:id="" action="ppaction://hlinkshowjump?jump=nextslide" highlightClick="1"/>
          </p:cNvPr>
          <p:cNvSpPr/>
          <p:nvPr/>
        </p:nvSpPr>
        <p:spPr>
          <a:xfrm>
            <a:off x="8100392" y="5301208"/>
            <a:ext cx="45719" cy="45719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Управляющая кнопка: далее 142">
            <a:hlinkClick r:id="" action="ppaction://hlinkshowjump?jump=nextslide" highlightClick="1"/>
          </p:cNvPr>
          <p:cNvSpPr/>
          <p:nvPr/>
        </p:nvSpPr>
        <p:spPr>
          <a:xfrm>
            <a:off x="8460432" y="6309320"/>
            <a:ext cx="504056" cy="432048"/>
          </a:xfrm>
          <a:prstGeom prst="actionButtonForwardNext">
            <a:avLst/>
          </a:prstGeom>
          <a:scene3d>
            <a:camera prst="obliqueTop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Далее</a:t>
            </a:r>
            <a:endParaRPr lang="ru-RU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29" grpId="0"/>
      <p:bldP spid="130" grpId="0"/>
      <p:bldP spid="131" grpId="0"/>
      <p:bldP spid="138" grpId="0"/>
      <p:bldP spid="139" grpId="0"/>
      <p:bldP spid="140" grpId="0"/>
      <p:bldP spid="141" grpId="0"/>
      <p:bldP spid="149" grpId="0" animBg="1"/>
      <p:bldP spid="1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4" descr="http://img-fotki.yandex.ru/get/6101/98935166.2a5/0_89c10_d639ed83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171400"/>
            <a:ext cx="9324528" cy="7029400"/>
          </a:xfrm>
          <a:prstGeom prst="rect">
            <a:avLst/>
          </a:prstGeom>
          <a:noFill/>
        </p:spPr>
      </p:pic>
      <p:pic>
        <p:nvPicPr>
          <p:cNvPr id="147" name="Picture 7" descr="j023635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0" y="4293096"/>
            <a:ext cx="1512168" cy="2564904"/>
          </a:xfrm>
          <a:prstGeom prst="rect">
            <a:avLst/>
          </a:prstGeom>
          <a:noFill/>
        </p:spPr>
      </p:pic>
      <p:pic>
        <p:nvPicPr>
          <p:cNvPr id="146" name="Picture 7" descr="j023635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051720" y="3861048"/>
            <a:ext cx="614546" cy="2996952"/>
          </a:xfrm>
          <a:prstGeom prst="rect">
            <a:avLst/>
          </a:prstGeom>
          <a:noFill/>
        </p:spPr>
      </p:pic>
      <p:pic>
        <p:nvPicPr>
          <p:cNvPr id="144" name="Picture 7" descr="j023635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403648" y="2132856"/>
            <a:ext cx="611560" cy="378904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-1" y="1"/>
          <a:ext cx="8423923" cy="5197179"/>
        </p:xfrm>
        <a:graphic>
          <a:graphicData uri="http://schemas.openxmlformats.org/drawingml/2006/table">
            <a:tbl>
              <a:tblPr/>
              <a:tblGrid>
                <a:gridCol w="179513"/>
                <a:gridCol w="617885"/>
                <a:gridCol w="465002"/>
                <a:gridCol w="444387"/>
                <a:gridCol w="446936"/>
                <a:gridCol w="422105"/>
                <a:gridCol w="437626"/>
                <a:gridCol w="397275"/>
                <a:gridCol w="437626"/>
                <a:gridCol w="434521"/>
                <a:gridCol w="471763"/>
                <a:gridCol w="423594"/>
                <a:gridCol w="523039"/>
                <a:gridCol w="437626"/>
                <a:gridCol w="446936"/>
                <a:gridCol w="434521"/>
                <a:gridCol w="459350"/>
                <a:gridCol w="419340"/>
                <a:gridCol w="484959"/>
                <a:gridCol w="39919"/>
              </a:tblGrid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63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405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/>
                    </a:p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988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65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3996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230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8020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99592" y="1196752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03648" y="2420888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1484784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429000"/>
            <a:ext cx="39553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63688" y="1988840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27784" y="0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355976" y="1340768"/>
            <a:ext cx="360040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9592" y="1916832"/>
            <a:ext cx="288032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91880" y="1628800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52120" y="476672"/>
            <a:ext cx="504056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3316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6916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9716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2515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Й</a:t>
            </a:r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0517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74" name="Прямоугольник 73"/>
          <p:cNvSpPr/>
          <p:nvPr/>
        </p:nvSpPr>
        <p:spPr>
          <a:xfrm>
            <a:off x="24117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27718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31318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Щ</a:t>
            </a:r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34918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</a:t>
            </a:r>
            <a:endParaRPr lang="ru-RU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38519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</a:t>
            </a:r>
            <a:endParaRPr lang="ru-RU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42119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Ъ</a:t>
            </a:r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3955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</a:t>
            </a:r>
            <a:endParaRPr lang="ru-RU" dirty="0"/>
          </a:p>
        </p:txBody>
      </p:sp>
      <p:sp>
        <p:nvSpPr>
          <p:cNvPr id="93" name="Прямоугольник 92"/>
          <p:cNvSpPr/>
          <p:nvPr/>
        </p:nvSpPr>
        <p:spPr>
          <a:xfrm>
            <a:off x="7555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Ы</a:t>
            </a:r>
            <a:endParaRPr lang="ru-RU" dirty="0"/>
          </a:p>
        </p:txBody>
      </p:sp>
      <p:sp>
        <p:nvSpPr>
          <p:cNvPr id="94" name="Прямоугольник 93"/>
          <p:cNvSpPr/>
          <p:nvPr/>
        </p:nvSpPr>
        <p:spPr>
          <a:xfrm>
            <a:off x="11156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95" name="Прямоугольник 94"/>
          <p:cNvSpPr/>
          <p:nvPr/>
        </p:nvSpPr>
        <p:spPr>
          <a:xfrm>
            <a:off x="14756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18356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1957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25557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9158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32758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36358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39959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</a:t>
            </a:r>
            <a:endParaRPr lang="ru-RU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5395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8995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12596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16196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19797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3397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6997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30598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34198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Ю</a:t>
            </a:r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37799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Ё</a:t>
            </a:r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6115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1763688" y="2204865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95736" y="227687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62778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59832" y="234888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4198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851920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355976" y="2348880"/>
            <a:ext cx="360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8802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2200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724128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5963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91680" y="112474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123728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27784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059832" y="1124744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41987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851920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4128" y="1412776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228184" y="1412776"/>
            <a:ext cx="372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588224" y="141277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092280" y="141277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452320" y="141277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956376" y="1412776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444208" y="332656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95536" y="3356992"/>
            <a:ext cx="391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27584" y="335699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331640" y="3356992"/>
            <a:ext cx="426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763688" y="3356992"/>
            <a:ext cx="41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763688" y="2636912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763688" y="299695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627784" y="26064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2627784" y="5486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627784" y="83671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627784" y="141277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627784" y="1700808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2627784" y="198884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627784" y="263691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Й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5076056" y="6309320"/>
            <a:ext cx="72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2" name="TextBox 131"/>
          <p:cNvSpPr txBox="1"/>
          <p:nvPr/>
        </p:nvSpPr>
        <p:spPr>
          <a:xfrm>
            <a:off x="4355976" y="198884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4355976" y="170080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4355976" y="2636912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4355976" y="299695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4355976" y="328498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4355976" y="3645024"/>
            <a:ext cx="49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827584" y="234888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827584" y="26369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827584" y="299695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827584" y="3645024"/>
            <a:ext cx="514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827584" y="3933056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827584" y="4221088"/>
            <a:ext cx="519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827584" y="450912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3419872" y="1988840"/>
            <a:ext cx="599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3419872" y="2636912"/>
            <a:ext cx="5819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419872" y="299695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419872" y="328498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" name="Облако 152"/>
          <p:cNvSpPr/>
          <p:nvPr/>
        </p:nvSpPr>
        <p:spPr>
          <a:xfrm>
            <a:off x="4211960" y="5085184"/>
            <a:ext cx="4932040" cy="1656184"/>
          </a:xfrm>
          <a:prstGeom prst="cloud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Неконтролируемый процесс горения, влекущий за собой уничтожение окружающей среды, гибели животных 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Управляющая кнопка: далее 114">
            <a:hlinkClick r:id="" action="ppaction://hlinkshowjump?jump=nextslide" highlightClick="1"/>
          </p:cNvPr>
          <p:cNvSpPr/>
          <p:nvPr/>
        </p:nvSpPr>
        <p:spPr>
          <a:xfrm>
            <a:off x="8532440" y="6381328"/>
            <a:ext cx="611560" cy="476672"/>
          </a:xfrm>
          <a:prstGeom prst="actionButtonForwardNext">
            <a:avLst/>
          </a:prstGeom>
          <a:scene3d>
            <a:camera prst="obliqueTop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Далее</a:t>
            </a:r>
            <a:endParaRPr lang="ru-RU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</p:childTnLst>
        </p:cTn>
      </p:par>
    </p:tnLst>
    <p:bldLst>
      <p:bldP spid="148" grpId="0"/>
      <p:bldP spid="149" grpId="0"/>
      <p:bldP spid="150" grpId="0"/>
      <p:bldP spid="151" grpId="0"/>
      <p:bldP spid="15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4" descr="http://img-fotki.yandex.ru/get/6101/98935166.2a5/0_89c10_d639ed83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8423923" cy="5197179"/>
        </p:xfrm>
        <a:graphic>
          <a:graphicData uri="http://schemas.openxmlformats.org/drawingml/2006/table">
            <a:tbl>
              <a:tblPr/>
              <a:tblGrid>
                <a:gridCol w="38730"/>
                <a:gridCol w="758668"/>
                <a:gridCol w="465002"/>
                <a:gridCol w="444387"/>
                <a:gridCol w="446936"/>
                <a:gridCol w="422105"/>
                <a:gridCol w="437626"/>
                <a:gridCol w="397275"/>
                <a:gridCol w="437626"/>
                <a:gridCol w="434521"/>
                <a:gridCol w="471763"/>
                <a:gridCol w="423594"/>
                <a:gridCol w="523039"/>
                <a:gridCol w="437626"/>
                <a:gridCol w="446936"/>
                <a:gridCol w="434521"/>
                <a:gridCol w="459350"/>
                <a:gridCol w="419340"/>
                <a:gridCol w="484959"/>
                <a:gridCol w="39919"/>
              </a:tblGrid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63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405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/>
                    </a:p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988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smtClean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65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3996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2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230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8020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665" marR="6665" marT="66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99592" y="1196752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03648" y="2420888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1484784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429000"/>
            <a:ext cx="395536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63688" y="1988840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27784" y="0"/>
            <a:ext cx="360040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355976" y="1340768"/>
            <a:ext cx="360040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9592" y="1916832"/>
            <a:ext cx="288032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91880" y="1628800"/>
            <a:ext cx="288032" cy="2880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52120" y="476672"/>
            <a:ext cx="504056" cy="36004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3316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6916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9716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2515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Й</a:t>
            </a:r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0517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74" name="Прямоугольник 73"/>
          <p:cNvSpPr/>
          <p:nvPr/>
        </p:nvSpPr>
        <p:spPr>
          <a:xfrm>
            <a:off x="24117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277180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313184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Щ</a:t>
            </a:r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349188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</a:t>
            </a:r>
            <a:endParaRPr lang="ru-RU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385192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</a:t>
            </a:r>
            <a:endParaRPr lang="ru-RU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42119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Ъ</a:t>
            </a:r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3955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</a:t>
            </a:r>
            <a:endParaRPr lang="ru-RU" dirty="0"/>
          </a:p>
        </p:txBody>
      </p:sp>
      <p:sp>
        <p:nvSpPr>
          <p:cNvPr id="93" name="Прямоугольник 92"/>
          <p:cNvSpPr/>
          <p:nvPr/>
        </p:nvSpPr>
        <p:spPr>
          <a:xfrm>
            <a:off x="7555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Ы</a:t>
            </a:r>
            <a:endParaRPr lang="ru-RU" dirty="0"/>
          </a:p>
        </p:txBody>
      </p:sp>
      <p:sp>
        <p:nvSpPr>
          <p:cNvPr id="94" name="Прямоугольник 93"/>
          <p:cNvSpPr/>
          <p:nvPr/>
        </p:nvSpPr>
        <p:spPr>
          <a:xfrm>
            <a:off x="11156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95" name="Прямоугольник 94"/>
          <p:cNvSpPr/>
          <p:nvPr/>
        </p:nvSpPr>
        <p:spPr>
          <a:xfrm>
            <a:off x="14756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18356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1957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255577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91581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327585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363589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3995936" y="5949280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</a:t>
            </a:r>
            <a:endParaRPr lang="ru-RU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5395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8995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12596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16196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19797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33975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69979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305983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341987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Ю</a:t>
            </a:r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3779912" y="6381328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Ё</a:t>
            </a:r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611560" y="5517232"/>
            <a:ext cx="288032" cy="360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1763688" y="2204865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95736" y="227687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62778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59832" y="234888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4198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851920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355976" y="2348880"/>
            <a:ext cx="360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88024" y="23488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220072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724128" y="234888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5963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91680" y="112474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123728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27784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059832" y="1124744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419872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851920" y="112474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4128" y="1412776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228184" y="1412776"/>
            <a:ext cx="372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588224" y="141277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092280" y="141277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452320" y="141277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956376" y="1412776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444208" y="332656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95536" y="3356992"/>
            <a:ext cx="391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27584" y="335699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331640" y="3356992"/>
            <a:ext cx="426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763688" y="3356992"/>
            <a:ext cx="41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763688" y="2636912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763688" y="299695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627784" y="26064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2627784" y="54868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627784" y="83671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627784" y="141277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627784" y="1700808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2627784" y="198884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627784" y="263691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Й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5076056" y="6309320"/>
            <a:ext cx="72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2" name="TextBox 131"/>
          <p:cNvSpPr txBox="1"/>
          <p:nvPr/>
        </p:nvSpPr>
        <p:spPr>
          <a:xfrm>
            <a:off x="4355976" y="198884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4355976" y="170080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4355976" y="2636912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4355976" y="299695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4355976" y="328498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4355976" y="3645024"/>
            <a:ext cx="49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827584" y="2348880"/>
            <a:ext cx="50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827584" y="26369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827584" y="299695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827584" y="3645024"/>
            <a:ext cx="514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827584" y="3933056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827584" y="4221088"/>
            <a:ext cx="519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827584" y="450912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3419872" y="1988840"/>
            <a:ext cx="599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3419872" y="2636912"/>
            <a:ext cx="5819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419872" y="299695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419872" y="335699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724128" y="8367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5724128" y="1124744"/>
            <a:ext cx="514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5724128" y="1700808"/>
            <a:ext cx="599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5724128" y="2060848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724128" y="26369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5724128" y="29969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724128" y="3356992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724128" y="364502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5724128" y="3933056"/>
            <a:ext cx="52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4139952" y="5085184"/>
            <a:ext cx="5004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0" name="Скругленная прямоугольная выноска 159"/>
          <p:cNvSpPr/>
          <p:nvPr/>
        </p:nvSpPr>
        <p:spPr>
          <a:xfrm>
            <a:off x="6516216" y="260648"/>
            <a:ext cx="2448272" cy="648072"/>
          </a:xfrm>
          <a:prstGeom prst="wedgeRoundRectCallout">
            <a:avLst>
              <a:gd name="adj1" fmla="val -69014"/>
              <a:gd name="adj2" fmla="val 131460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БАРГУЗИНСКИЙ</a:t>
            </a: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1" name="Скругленная прямоугольная выноска 160"/>
          <p:cNvSpPr/>
          <p:nvPr/>
        </p:nvSpPr>
        <p:spPr>
          <a:xfrm>
            <a:off x="3203848" y="188640"/>
            <a:ext cx="1944216" cy="576064"/>
          </a:xfrm>
          <a:prstGeom prst="wedgeRoundRectCallout">
            <a:avLst>
              <a:gd name="adj1" fmla="val 90076"/>
              <a:gd name="adj2" fmla="val 420893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ОКСКИЙ</a:t>
            </a: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" name="Скругленная прямоугольная выноска 163"/>
          <p:cNvSpPr/>
          <p:nvPr/>
        </p:nvSpPr>
        <p:spPr>
          <a:xfrm rot="21143002">
            <a:off x="1341168" y="4578602"/>
            <a:ext cx="3235502" cy="727415"/>
          </a:xfrm>
          <a:prstGeom prst="wedgeRoundRectCallout">
            <a:avLst>
              <a:gd name="adj1" fmla="val 99033"/>
              <a:gd name="adj2" fmla="val -132296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СИХОТЭ-АЛИНСКИЙ</a:t>
            </a: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" name="Скругленная прямоугольная выноска 164"/>
          <p:cNvSpPr/>
          <p:nvPr/>
        </p:nvSpPr>
        <p:spPr>
          <a:xfrm>
            <a:off x="6588224" y="2636912"/>
            <a:ext cx="2376264" cy="576064"/>
          </a:xfrm>
          <a:prstGeom prst="wedgeRoundRectCallout">
            <a:avLst>
              <a:gd name="adj1" fmla="val -78536"/>
              <a:gd name="adj2" fmla="val -177878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ВОРОНЕЖСКИЙ</a:t>
            </a: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6" name="Скругленная прямоугольная выноска 165"/>
          <p:cNvSpPr/>
          <p:nvPr/>
        </p:nvSpPr>
        <p:spPr>
          <a:xfrm>
            <a:off x="6588224" y="4365104"/>
            <a:ext cx="2304256" cy="648072"/>
          </a:xfrm>
          <a:prstGeom prst="wedgeRoundRectCallout">
            <a:avLst>
              <a:gd name="adj1" fmla="val -77615"/>
              <a:gd name="adj2" fmla="val -196892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МОРДОВСКИЙ</a:t>
            </a: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" name="Скругленная прямоугольная выноска 142"/>
          <p:cNvSpPr/>
          <p:nvPr/>
        </p:nvSpPr>
        <p:spPr>
          <a:xfrm>
            <a:off x="179512" y="116632"/>
            <a:ext cx="2267744" cy="432048"/>
          </a:xfrm>
          <a:prstGeom prst="wedgeRoundRectCallout">
            <a:avLst>
              <a:gd name="adj1" fmla="val 204872"/>
              <a:gd name="adj2" fmla="val 723240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КАВКАЗСКИЙ</a:t>
            </a: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4" name="Облако 143"/>
          <p:cNvSpPr/>
          <p:nvPr/>
        </p:nvSpPr>
        <p:spPr>
          <a:xfrm>
            <a:off x="4499992" y="5085184"/>
            <a:ext cx="4644008" cy="1772816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Территории, на которых законом охраняется животный мир, запрещена любая хозяйственная деятельность человека.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6" name="Управляющая кнопка: далее 145">
            <a:hlinkClick r:id="" action="ppaction://hlinkshowjump?jump=nextslide" highlightClick="1"/>
          </p:cNvPr>
          <p:cNvSpPr/>
          <p:nvPr/>
        </p:nvSpPr>
        <p:spPr>
          <a:xfrm>
            <a:off x="8532440" y="6453336"/>
            <a:ext cx="611560" cy="404664"/>
          </a:xfrm>
          <a:prstGeom prst="actionButtonForwardNext">
            <a:avLst/>
          </a:prstGeom>
          <a:scene3d>
            <a:camera prst="obliqueTop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Далее</a:t>
            </a:r>
            <a:endParaRPr lang="ru-RU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15" grpId="0"/>
      <p:bldP spid="145" grpId="0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60" grpId="0" animBg="1"/>
      <p:bldP spid="161" grpId="0" animBg="1"/>
      <p:bldP spid="164" grpId="0" animBg="1"/>
      <p:bldP spid="165" grpId="0" animBg="1"/>
      <p:bldP spid="166" grpId="0" animBg="1"/>
      <p:bldP spid="143" grpId="0" animBg="1"/>
      <p:bldP spid="14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8"/>
          <p:cNvGrpSpPr/>
          <p:nvPr/>
        </p:nvGrpSpPr>
        <p:grpSpPr>
          <a:xfrm>
            <a:off x="6228184" y="4365104"/>
            <a:ext cx="984684" cy="1662220"/>
            <a:chOff x="6228184" y="4365104"/>
            <a:chExt cx="984684" cy="1662220"/>
          </a:xfrm>
        </p:grpSpPr>
        <p:sp>
          <p:nvSpPr>
            <p:cNvPr id="5" name="Овал 4"/>
            <p:cNvSpPr/>
            <p:nvPr/>
          </p:nvSpPr>
          <p:spPr>
            <a:xfrm>
              <a:off x="6228184" y="4365104"/>
              <a:ext cx="432048" cy="432048"/>
            </a:xfrm>
            <a:prstGeom prst="ellipse">
              <a:avLst/>
            </a:prstGeom>
            <a:solidFill>
              <a:schemeClr val="bg1">
                <a:alpha val="45000"/>
              </a:schemeClr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>
              <a:off x="6844444" y="5290476"/>
              <a:ext cx="368424" cy="368424"/>
            </a:xfrm>
            <a:prstGeom prst="ellipse">
              <a:avLst/>
            </a:prstGeom>
            <a:solidFill>
              <a:schemeClr val="bg1">
                <a:alpha val="45000"/>
              </a:schemeClr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6508131" y="5843112"/>
              <a:ext cx="184212" cy="184212"/>
            </a:xfrm>
            <a:prstGeom prst="ellipse">
              <a:avLst/>
            </a:prstGeom>
            <a:solidFill>
              <a:schemeClr val="bg1">
                <a:alpha val="45000"/>
              </a:schemeClr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pic>
        <p:nvPicPr>
          <p:cNvPr id="14" name="Picture 10" descr="http://www.lenagold.ru/fon/clipart/b/bab/babochka13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60183">
            <a:off x="204863" y="4478140"/>
            <a:ext cx="2569738" cy="223190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475656" y="188640"/>
            <a:ext cx="6048672" cy="5160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внимание.</a:t>
            </a:r>
          </a:p>
          <a:p>
            <a:pPr algn="ctr"/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Желаю всем успеха.</a:t>
            </a:r>
            <a:endParaRPr lang="ru-RU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6" descr="http://www.proshkolu.ru/content/media/pic/std/3000000/2954000/2953723-c5e56761f7e9a46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4725144"/>
            <a:ext cx="1656184" cy="1224136"/>
          </a:xfrm>
          <a:prstGeom prst="rect">
            <a:avLst/>
          </a:prstGeom>
          <a:noFill/>
        </p:spPr>
      </p:pic>
      <p:pic>
        <p:nvPicPr>
          <p:cNvPr id="17" name="Picture 6" descr="http://www.proshkolu.ru/content/media/pic/std/3000000/2954000/2953723-c5e56761f7e9a46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5229200"/>
            <a:ext cx="1080120" cy="1080120"/>
          </a:xfrm>
          <a:prstGeom prst="rect">
            <a:avLst/>
          </a:prstGeom>
          <a:noFill/>
        </p:spPr>
      </p:pic>
      <p:pic>
        <p:nvPicPr>
          <p:cNvPr id="18" name="Picture 6" descr="http://www.proshkolu.ru/content/media/pic/std/3000000/2954000/2953723-c5e56761f7e9a46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4021066"/>
            <a:ext cx="1368152" cy="10641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3418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43608" y="116632"/>
            <a:ext cx="72728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Список использованной литературы  и  интернет ресурсы: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37063" y="401444"/>
            <a:ext cx="7351361" cy="52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География России : 7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: учеб. для спец.(коррекц.) образоват.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учреждений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VIII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вида / Т.М.Лифанова, Е.Н.Соломина.-2-е изд.- М.: Просвещение, 2005.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43608" y="908720"/>
            <a:ext cx="2088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hlinkClick r:id="rId2"/>
              </a:rPr>
              <a:t>http://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images.yandex.ru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43609" y="1196753"/>
            <a:ext cx="21602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u="sng" dirty="0" smtClean="0">
                <a:solidFill>
                  <a:srgbClr val="7030A0"/>
                </a:solidFill>
              </a:rPr>
              <a:t>http://</a:t>
            </a: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images.yandex.ru</a:t>
            </a:r>
            <a:endParaRPr lang="ru-RU" sz="1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75856" y="1196752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сова слайд №1,  зайцы- слайд № 2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03848" y="908720"/>
            <a:ext cx="525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лес- слайд №1,  зелёная природа- слайд № 2-9 , тигр слайд № 6 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43609" y="1484784"/>
            <a:ext cx="20882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images.yandex.ru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75856" y="1484785"/>
            <a:ext cx="1977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олени- слайд № 2 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43608" y="1772816"/>
            <a:ext cx="22322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images.yandex.ru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75856" y="1772816"/>
            <a:ext cx="1841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лось- слайд № 2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80655" y="1988840"/>
            <a:ext cx="21231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images.yandex.ru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75856" y="1988840"/>
            <a:ext cx="1933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косуля – слайд № 2 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15617" y="2276872"/>
            <a:ext cx="21602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images.yandex.ru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75856" y="2276872"/>
            <a:ext cx="1955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лиса – слайд №3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115617" y="2564904"/>
            <a:ext cx="20162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images.yandex.ru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75856" y="2564905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волк – слайд № 3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115617" y="2852936"/>
            <a:ext cx="22322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images.yandex.ru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75856" y="2852936"/>
            <a:ext cx="1964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рысь – слайд № 3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115617" y="3140968"/>
            <a:ext cx="21602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images.yandex.ru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75856" y="3140968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белка – слайд № 4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115616" y="3429000"/>
            <a:ext cx="22322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images.yandex.ru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275856" y="3429000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соболь – слайд № 4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15617" y="3717032"/>
            <a:ext cx="22322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12"/>
              </a:rPr>
              <a:t>images.yandex.ru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75856" y="3717032"/>
            <a:ext cx="18722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бобры – слайд № 4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115616" y="3982996"/>
            <a:ext cx="2160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13"/>
              </a:rPr>
              <a:t>images.yandex.ru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75856" y="4005064"/>
            <a:ext cx="2013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зубр – слайд № 5 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115616" y="4293096"/>
            <a:ext cx="2160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images.yandex.ru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203849" y="4293096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горностай –слайд № 7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115616" y="4581128"/>
            <a:ext cx="2160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15"/>
              </a:rPr>
              <a:t>images.yandex.ru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75856" y="4581128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медведь – слайд № 8 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187625" y="4869160"/>
            <a:ext cx="20162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16"/>
              </a:rPr>
              <a:t>images.yandex.ru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275856" y="4869160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выхухоль – слайд №9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275856" y="5157192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осенний лес- слайд №10-11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115615" y="5157192"/>
            <a:ext cx="20882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17"/>
              </a:rPr>
              <a:t>images.yandex.ru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115617" y="5460326"/>
            <a:ext cx="20162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18"/>
              </a:rPr>
              <a:t>images.yandex.ru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347864" y="5445224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огонь слайд №10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115616" y="5733256"/>
            <a:ext cx="20162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19"/>
              </a:rPr>
              <a:t>present.griban.ru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275856" y="5733256"/>
            <a:ext cx="3699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шаблон для презентации – слайд № 12-13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115616" y="6021289"/>
            <a:ext cx="20882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1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20"/>
              </a:rPr>
              <a:t>images.yandex.ru</a:t>
            </a:r>
            <a:endParaRPr lang="ru-RU" sz="14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347864" y="6021288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бабочки – слайд № 12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3402</TotalTime>
  <Words>1216</Words>
  <Application>Microsoft Office PowerPoint</Application>
  <PresentationFormat>Экран (4:3)</PresentationFormat>
  <Paragraphs>1491</Paragraphs>
  <Slides>13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 Office</vt:lpstr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338</cp:revision>
  <dcterms:created xsi:type="dcterms:W3CDTF">2012-11-06T12:11:25Z</dcterms:created>
  <dcterms:modified xsi:type="dcterms:W3CDTF">2012-12-13T17:14:12Z</dcterms:modified>
</cp:coreProperties>
</file>